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4"/>
  </p:notesMasterIdLst>
  <p:sldIdLst>
    <p:sldId id="266" r:id="rId2"/>
    <p:sldId id="291" r:id="rId3"/>
    <p:sldId id="284" r:id="rId4"/>
    <p:sldId id="285" r:id="rId5"/>
    <p:sldId id="292" r:id="rId6"/>
    <p:sldId id="286" r:id="rId7"/>
    <p:sldId id="293" r:id="rId8"/>
    <p:sldId id="287" r:id="rId9"/>
    <p:sldId id="288" r:id="rId10"/>
    <p:sldId id="289" r:id="rId11"/>
    <p:sldId id="290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Serverless Design </a:t>
            </a:r>
            <a:r>
              <a:rPr lang="en-US" dirty="0" smtClean="0"/>
              <a:t>Patterns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 processing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Devices and sensors often generate streams of data that must be processed in real time</a:t>
            </a:r>
          </a:p>
          <a:p>
            <a:r>
              <a:rPr lang="en-US" dirty="0"/>
              <a:t>There are a number of technologies that can capture messages and streams from Event Hubs and IoT Hub to Service Bus</a:t>
            </a:r>
          </a:p>
          <a:p>
            <a:r>
              <a:rPr lang="en-US" dirty="0"/>
              <a:t>Regardless of transport, </a:t>
            </a:r>
            <a:r>
              <a:rPr lang="en-US" dirty="0" err="1"/>
              <a:t>serverless</a:t>
            </a:r>
            <a:r>
              <a:rPr lang="en-US" dirty="0"/>
              <a:t> is an ideal mechanism for processing the messages and streams of data as they come in</a:t>
            </a:r>
          </a:p>
          <a:p>
            <a:r>
              <a:rPr lang="en-US" dirty="0"/>
              <a:t>Serverless can scale quickly to meet the demand of large volumes of data</a:t>
            </a:r>
          </a:p>
          <a:p>
            <a:r>
              <a:rPr lang="en-US" dirty="0"/>
              <a:t>The </a:t>
            </a:r>
            <a:r>
              <a:rPr lang="en-US" dirty="0" err="1"/>
              <a:t>serverless</a:t>
            </a:r>
            <a:r>
              <a:rPr lang="en-US" dirty="0"/>
              <a:t> code can apply business logic to parse the data and output in a structured format for action and analytics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00" y="4114800"/>
            <a:ext cx="5210175" cy="16668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21800" y="5843588"/>
            <a:ext cx="1676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Microsoft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gateway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An API gateway provides a single point of entry for clients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then intelligently routes requests to back-end services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useful to manage large sets of services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also handle versioning and simplify development by easily connecting clients to disparate environments</a:t>
            </a:r>
          </a:p>
          <a:p>
            <a:endParaRPr lang="en-US" dirty="0"/>
          </a:p>
          <a:p>
            <a:r>
              <a:rPr lang="en-US" dirty="0"/>
              <a:t>Serverless can handle back-end scaling of individual microservices while presenting a single front end via an API gateway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8800" y="3764048"/>
            <a:ext cx="4876800" cy="25667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341339" y="6330785"/>
            <a:ext cx="1676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Microsoft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99375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50" y="762000"/>
            <a:ext cx="6254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Reference:</a:t>
            </a:r>
          </a:p>
          <a:p>
            <a:r>
              <a:rPr lang="en-US" dirty="0" smtClean="0"/>
              <a:t>Serverless apps Architecture patterns and Azure implementation</a:t>
            </a:r>
          </a:p>
          <a:p>
            <a:r>
              <a:rPr lang="en-US" dirty="0" smtClean="0"/>
              <a:t>By Microsoft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Serverless Patterns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76799"/>
          </a:xfrm>
        </p:spPr>
        <p:txBody>
          <a:bodyPr/>
          <a:lstStyle/>
          <a:p>
            <a:r>
              <a:rPr lang="en-US" dirty="0"/>
              <a:t>Many design patterns exists for </a:t>
            </a:r>
            <a:r>
              <a:rPr lang="en-US" dirty="0" smtClean="0"/>
              <a:t>Serverless</a:t>
            </a:r>
            <a:endParaRPr lang="en-US" dirty="0"/>
          </a:p>
          <a:p>
            <a:r>
              <a:rPr lang="en-US" dirty="0"/>
              <a:t>Commonality is the fundamental combination of an event trigger and business logic</a:t>
            </a:r>
          </a:p>
          <a:p>
            <a:endParaRPr lang="en-US" dirty="0"/>
          </a:p>
          <a:p>
            <a:r>
              <a:rPr lang="en-US" dirty="0"/>
              <a:t>Patterns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Scheduling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Command and Query Responsibility Segregation (CQRS)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Event-based processing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File triggers and transformations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Web apps and APIs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 pipeline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Stream processing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API gateway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6872" y="2479548"/>
            <a:ext cx="4585447" cy="31181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0" y="5644911"/>
            <a:ext cx="2971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</a:t>
            </a:r>
            <a:r>
              <a:rPr lang="en-US" sz="1100" dirty="0" err="1" smtClean="0"/>
              <a:t>Serverlesslife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222309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Scheduling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Scheduling tasks is a common function</a:t>
            </a:r>
          </a:p>
          <a:p>
            <a:r>
              <a:rPr lang="en-US" dirty="0"/>
              <a:t>Diagram shows a legacy database that doesn’t have appropriate integrity checks</a:t>
            </a:r>
          </a:p>
          <a:p>
            <a:r>
              <a:rPr lang="en-US" dirty="0"/>
              <a:t>The database must be scrubbed periodically</a:t>
            </a:r>
          </a:p>
          <a:p>
            <a:r>
              <a:rPr lang="en-US" dirty="0"/>
              <a:t>The </a:t>
            </a:r>
            <a:r>
              <a:rPr lang="en-US" dirty="0" err="1"/>
              <a:t>serverless</a:t>
            </a:r>
            <a:r>
              <a:rPr lang="en-US" dirty="0"/>
              <a:t> function finds invalid data and cleans it</a:t>
            </a:r>
          </a:p>
          <a:p>
            <a:r>
              <a:rPr lang="en-US" dirty="0"/>
              <a:t>The trigger is a timer that runs the code on a schedule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3581400"/>
            <a:ext cx="6353175" cy="17049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15400" y="5313031"/>
            <a:ext cx="1676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Microsoft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Command and Query Responsibility Segregation (CQRS</a:t>
            </a:r>
            <a:r>
              <a:rPr lang="en-US" dirty="0" smtClean="0"/>
              <a:t>)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 pattern that provides different interfaces for reading (or querying) data and operations that modify data</a:t>
            </a:r>
          </a:p>
          <a:p>
            <a:endParaRPr lang="en-US" dirty="0"/>
          </a:p>
          <a:p>
            <a:r>
              <a:rPr lang="en-US" dirty="0"/>
              <a:t>Problems in Older 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 traditional Create Read Update Delete (CRUD) based systems, conflicts can arise from high volume of both reads and writes to the same data store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Locking may frequently occur and dramatically slow down reads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Often, data is presented as a composite of several domain objects and read operations must combine data from different entities</a:t>
            </a:r>
          </a:p>
          <a:p>
            <a:endParaRPr lang="en-US" dirty="0"/>
          </a:p>
          <a:p>
            <a:r>
              <a:rPr lang="en-US" dirty="0"/>
              <a:t>Using CQRS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Read might involve a special “flattened” entity that models data the way it’s consumed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Read is handled differently than how it’s stored</a:t>
            </a:r>
          </a:p>
          <a:p>
            <a:endParaRPr lang="en-US" dirty="0" smtClean="0"/>
          </a:p>
          <a:p>
            <a:r>
              <a:rPr lang="en-US" dirty="0" smtClean="0"/>
              <a:t>For example</a:t>
            </a:r>
            <a:r>
              <a:rPr lang="en-US" dirty="0"/>
              <a:t>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Database may store a contact as a header record with a child address record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Read could involve an entity with both header and address properties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It might be materialized from views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Update operations could be encapsulated as isolated events that then trigger updates to two different models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Separate models exist for reading and writing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Command and Query Responsibility Segregation (CQRS</a:t>
            </a:r>
            <a:r>
              <a:rPr lang="en-US" dirty="0" smtClean="0"/>
              <a:t>) -2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2133600"/>
            <a:ext cx="6267450" cy="25431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391400" y="4731708"/>
            <a:ext cx="1676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Microsoft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227210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Event-based processing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Events are informational messages</a:t>
            </a:r>
          </a:p>
          <a:p>
            <a:r>
              <a:rPr lang="en-US" dirty="0"/>
              <a:t>In message-based systems, events are often collected in queues or publisher/subscriber topics to be acted upon</a:t>
            </a:r>
          </a:p>
          <a:p>
            <a:r>
              <a:rPr lang="en-US" dirty="0"/>
              <a:t>These events can trigger </a:t>
            </a:r>
            <a:r>
              <a:rPr lang="en-US" dirty="0" smtClean="0"/>
              <a:t>Serverless </a:t>
            </a:r>
            <a:r>
              <a:rPr lang="en-US" dirty="0"/>
              <a:t>functions to execute a piece of business logic</a:t>
            </a:r>
          </a:p>
          <a:p>
            <a:endParaRPr lang="en-US" dirty="0"/>
          </a:p>
          <a:p>
            <a:r>
              <a:rPr lang="en-US" dirty="0"/>
              <a:t>Example of event-based processing is event-sourced systems</a:t>
            </a:r>
          </a:p>
          <a:p>
            <a:r>
              <a:rPr lang="en-US" dirty="0"/>
              <a:t>An “event” is raised to mark a task as complete</a:t>
            </a:r>
          </a:p>
          <a:p>
            <a:r>
              <a:rPr lang="en-US" dirty="0"/>
              <a:t>A </a:t>
            </a:r>
            <a:r>
              <a:rPr lang="en-US" dirty="0" smtClean="0"/>
              <a:t>Serverless </a:t>
            </a:r>
            <a:r>
              <a:rPr lang="en-US" dirty="0"/>
              <a:t>function triggered by the event updates the appropriate database document</a:t>
            </a:r>
          </a:p>
          <a:p>
            <a:r>
              <a:rPr lang="en-US" dirty="0"/>
              <a:t>A second </a:t>
            </a:r>
            <a:r>
              <a:rPr lang="en-US" dirty="0" smtClean="0"/>
              <a:t>Serverless </a:t>
            </a:r>
            <a:r>
              <a:rPr lang="en-US" dirty="0"/>
              <a:t>function may use the event to update the read model for the system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triggers and transformations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842953" cy="4876799"/>
          </a:xfrm>
        </p:spPr>
        <p:txBody>
          <a:bodyPr>
            <a:normAutofit/>
          </a:bodyPr>
          <a:lstStyle/>
          <a:p>
            <a:r>
              <a:rPr lang="en-US" dirty="0"/>
              <a:t>Extract, Transform, and Load (ETL) is a common business function</a:t>
            </a:r>
          </a:p>
          <a:p>
            <a:r>
              <a:rPr lang="en-US" dirty="0"/>
              <a:t>Serverless is a great solution for ETL because it allows code to be triggered as part of a pipeline</a:t>
            </a:r>
          </a:p>
          <a:p>
            <a:r>
              <a:rPr lang="en-US" dirty="0"/>
              <a:t>Individual code components can address various aspects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One </a:t>
            </a:r>
            <a:r>
              <a:rPr lang="en-US" dirty="0" smtClean="0"/>
              <a:t>Serverless </a:t>
            </a:r>
            <a:r>
              <a:rPr lang="en-US" dirty="0"/>
              <a:t>function may download the file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Another applies the transformation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Another loads the data</a:t>
            </a:r>
          </a:p>
          <a:p>
            <a:endParaRPr lang="en-US" dirty="0"/>
          </a:p>
          <a:p>
            <a:r>
              <a:rPr lang="en-US" dirty="0"/>
              <a:t>The code can be tested and deployed independently, making it easier to maintain and scale where needed.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2200" y="1793887"/>
            <a:ext cx="5324475" cy="35718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982200" y="5490556"/>
            <a:ext cx="1676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Microsoft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522910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apps and APIs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538288"/>
            <a:ext cx="6681153" cy="516731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popular scenario for </a:t>
            </a:r>
            <a:r>
              <a:rPr lang="en-US" dirty="0" err="1"/>
              <a:t>serverless</a:t>
            </a:r>
            <a:r>
              <a:rPr lang="en-US" dirty="0"/>
              <a:t> is N-tier applications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most commonly ones where the UI layer is a web app</a:t>
            </a:r>
          </a:p>
          <a:p>
            <a:endParaRPr lang="en-US" dirty="0"/>
          </a:p>
          <a:p>
            <a:r>
              <a:rPr lang="en-US" dirty="0"/>
              <a:t>The popularity of Single Page Applications (SPA) has surged recently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SPA apps render a single page, then rely on API calls and the returned data to dynamically render new UI without reloading a full page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Client-side rendering provides a much faster, more responsive application to the end user</a:t>
            </a:r>
          </a:p>
          <a:p>
            <a:endParaRPr lang="en-US" dirty="0"/>
          </a:p>
          <a:p>
            <a:r>
              <a:rPr lang="en-US" dirty="0"/>
              <a:t>Serverless endpoints triggered by HTTP calls can be used to handle the API requests</a:t>
            </a:r>
          </a:p>
          <a:p>
            <a:r>
              <a:rPr lang="en-US" dirty="0"/>
              <a:t>For example,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Ad services company may call a </a:t>
            </a:r>
            <a:r>
              <a:rPr lang="en-US" dirty="0" err="1"/>
              <a:t>serverless</a:t>
            </a:r>
            <a:r>
              <a:rPr lang="en-US" dirty="0"/>
              <a:t> function with user profile information to request custom advertising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</a:t>
            </a:r>
            <a:r>
              <a:rPr lang="en-US" dirty="0" err="1"/>
              <a:t>serverless</a:t>
            </a:r>
            <a:r>
              <a:rPr lang="en-US" dirty="0"/>
              <a:t> function returns the custom ad and the web page renders it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1066" y="2667000"/>
            <a:ext cx="4953000" cy="204782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15600" y="4584021"/>
            <a:ext cx="1676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Microsoft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pipeline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Serverless functions can be used to facilitate a data pipeline</a:t>
            </a:r>
          </a:p>
          <a:p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example, </a:t>
            </a:r>
          </a:p>
          <a:p>
            <a:r>
              <a:rPr lang="en-US" dirty="0"/>
              <a:t>A file triggers a function to translate data in a CSV file to data rows in a table</a:t>
            </a:r>
          </a:p>
          <a:p>
            <a:r>
              <a:rPr lang="en-US" dirty="0"/>
              <a:t>The organized table allows a BI dashboard to present analytics to the end user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3581400"/>
            <a:ext cx="5314950" cy="20859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924800" y="5667375"/>
            <a:ext cx="1676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Microsoft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3187</TotalTime>
  <Words>802</Words>
  <Application>Microsoft Office PowerPoint</Application>
  <PresentationFormat>Widescreen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Serverless Design Patterns </vt:lpstr>
      <vt:lpstr>Serverless Patterns</vt:lpstr>
      <vt:lpstr>Scheduling</vt:lpstr>
      <vt:lpstr>Command and Query Responsibility Segregation (CQRS) </vt:lpstr>
      <vt:lpstr>Command and Query Responsibility Segregation (CQRS) -2</vt:lpstr>
      <vt:lpstr>Event-based processing</vt:lpstr>
      <vt:lpstr>File triggers and transformations</vt:lpstr>
      <vt:lpstr>Web apps and APIs</vt:lpstr>
      <vt:lpstr>Data pipeline</vt:lpstr>
      <vt:lpstr>Stream processing</vt:lpstr>
      <vt:lpstr>API gateway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231</cp:revision>
  <dcterms:created xsi:type="dcterms:W3CDTF">2018-10-16T06:13:57Z</dcterms:created>
  <dcterms:modified xsi:type="dcterms:W3CDTF">2021-03-04T10:28:23Z</dcterms:modified>
</cp:coreProperties>
</file>

<file path=docProps/thumbnail.jpeg>
</file>